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98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2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466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876" y="102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11/21/2021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r">
              <a:defRPr sz="1200"/>
            </a:lvl1pPr>
          </a:lstStyle>
          <a:p>
            <a:fld id="{9604C00A-5498-46A1-9B15-57A5A036CF3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r">
              <a:defRPr sz="1200"/>
            </a:lvl1pPr>
          </a:lstStyle>
          <a:p>
            <a:r>
              <a:rPr lang="en-US"/>
              <a:t>11/21/2021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6913"/>
            <a:ext cx="4652963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3" tIns="46742" rIns="93483" bIns="467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83" tIns="46742" rIns="93483" bIns="4674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r">
              <a:defRPr sz="1200"/>
            </a:lvl1pPr>
          </a:lstStyle>
          <a:p>
            <a:fld id="{3AA9D97D-DC31-4A83-AD24-6B8C8EA0F3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68086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1095376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Arial" pitchFamily="34" charset="0"/>
              <a:buNone/>
              <a:defRPr lang="en-US" sz="12000" b="1" kern="1200" spc="-770" dirty="0" smtClean="0">
                <a:ln w="11430"/>
                <a:gradFill>
                  <a:gsLst>
                    <a:gs pos="0">
                      <a:schemeClr val="tx2"/>
                    </a:gs>
                    <a:gs pos="37000">
                      <a:schemeClr val="accent5">
                        <a:lumMod val="60000"/>
                        <a:lumOff val="40000"/>
                      </a:schemeClr>
                    </a:gs>
                    <a:gs pos="85000">
                      <a:srgbClr val="F87F06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CB8BAEC-AB75-401D-B361-1B0EC3246D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804129605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16BC494-14B6-444D-8BB7-55CB622800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37628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966AACF2-80DB-46F8-975A-EB1C34854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36363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7228-8423-4D01-94A3-6685E2A865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07841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785A-2299-4301-8D17-B724501BB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67506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5F0-3F84-4D05-AB9A-81B3CBFC05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24391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6C22-BDEE-4B36-9EEE-ED1E9EF10B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67157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6BE1-1DA7-4419-B915-7293FC130E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9044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68086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1095376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Arial" pitchFamily="34" charset="0"/>
              <a:buNone/>
              <a:defRPr lang="en-US" sz="12000" b="1" kern="1200" spc="-770" dirty="0" smtClean="0">
                <a:ln w="11430"/>
                <a:gradFill>
                  <a:gsLst>
                    <a:gs pos="0">
                      <a:schemeClr val="tx2"/>
                    </a:gs>
                    <a:gs pos="37000">
                      <a:schemeClr val="accent5">
                        <a:lumMod val="60000"/>
                        <a:lumOff val="40000"/>
                      </a:schemeClr>
                    </a:gs>
                    <a:gs pos="85000">
                      <a:srgbClr val="F87F06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4DF85-B5B5-4CD0-A0D8-51933E13F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58492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26996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97353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52206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735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42129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C102-13F7-4B49-8587-CE0B14DBA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37218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39C5-BB2F-42AA-9A8A-945A73D448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07607"/>
      </p:ext>
    </p:extLst>
  </p:cSld>
  <p:clrMapOvr>
    <a:masterClrMapping/>
  </p:clrMapOvr>
  <p:transition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014D-362F-4BA5-B3C6-43B87CC7E8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51485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3" descr="slidebakbar2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238875"/>
            <a:ext cx="9144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>
    <p:fade thruBlk="1"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67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p:transition>
    <p:fade thruBlk="1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2648341"/>
            <a:ext cx="7162800" cy="1754326"/>
          </a:xfrm>
        </p:spPr>
        <p:txBody>
          <a:bodyPr>
            <a:spAutoFit/>
          </a:bodyPr>
          <a:lstStyle/>
          <a:p>
            <a:r>
              <a:rPr lang="en-US" b="0" dirty="0"/>
              <a:t>How Does The Holy Spirit Lead?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4238" y="4402666"/>
            <a:ext cx="5762563" cy="707886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Romans 8:14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BAEC-AB75-401D-B361-1B0EC3246D2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1897"/>
            <a:ext cx="8229600" cy="4290405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 dirty="0">
                <a:solidFill>
                  <a:srgbClr val="FF0000"/>
                </a:solidFill>
              </a:rPr>
              <a:t>The Holy Spirit’s Leading …</a:t>
            </a:r>
            <a:endParaRPr lang="en-US" b="1" dirty="0">
              <a:solidFill>
                <a:srgbClr val="FF000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He led Jesus into the wilderness to be tempted </a:t>
            </a:r>
            <a:r>
              <a:rPr lang="en-US" sz="2800" b="1" u="sng" dirty="0"/>
              <a:t>by divine instruction</a:t>
            </a:r>
            <a:r>
              <a:rPr lang="en-US" sz="2800" b="1" dirty="0"/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(Matthew 4:1)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He also led Paul in his journeys </a:t>
            </a:r>
            <a:r>
              <a:rPr lang="en-US" sz="2800" b="1" u="sng" dirty="0">
                <a:effectLst/>
              </a:rPr>
              <a:t>by divine instruction</a:t>
            </a:r>
            <a:r>
              <a:rPr lang="en-US" sz="2800" dirty="0">
                <a:effectLst/>
              </a:rPr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(Acts 13:1ff; 16:6-10)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The Holy Spirit led Peter to the house of Cornelius</a:t>
            </a:r>
            <a:r>
              <a:rPr lang="en-US" sz="2800" b="1" u="sng" dirty="0"/>
              <a:t> </a:t>
            </a:r>
            <a:br>
              <a:rPr lang="en-US" sz="2800" b="1" u="sng" dirty="0"/>
            </a:br>
            <a:r>
              <a:rPr lang="en-US" sz="2800" b="1" u="sng" dirty="0"/>
              <a:t>by divine instruction</a:t>
            </a:r>
            <a:r>
              <a:rPr lang="en-US" sz="2800" dirty="0"/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(Acts 10:19-20)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Philip was led by the Holy Spirit to the eunuch </a:t>
            </a:r>
            <a:br>
              <a:rPr lang="en-US" sz="2800" dirty="0">
                <a:effectLst/>
              </a:rPr>
            </a:br>
            <a:r>
              <a:rPr lang="en-US" sz="2800" b="1" u="sng" dirty="0"/>
              <a:t>by divine instruction</a:t>
            </a:r>
            <a:r>
              <a:rPr lang="en-US" sz="2800" dirty="0"/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(Acts 8:29)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4DCB097-BB25-4B2C-8BFD-10236AC8E1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95400"/>
            <a:ext cx="8229600" cy="3388620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The Holy Spirit’s Leading</a:t>
            </a:r>
            <a:endParaRPr lang="en-US" sz="2000" dirty="0">
              <a:effectLst/>
            </a:endParaRPr>
          </a:p>
          <a:p>
            <a:r>
              <a:rPr lang="en-US" sz="2800" dirty="0">
                <a:effectLst/>
              </a:rPr>
              <a:t>He also leads sons of God today.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(Romans 8:14)</a:t>
            </a:r>
          </a:p>
          <a:p>
            <a:pPr lvl="1"/>
            <a:r>
              <a:rPr lang="en-US" sz="2400" dirty="0">
                <a:effectLst/>
              </a:rPr>
              <a:t>Does He lead differently from other examples of the leading of Deity?</a:t>
            </a:r>
          </a:p>
          <a:p>
            <a:pPr lvl="1"/>
            <a:r>
              <a:rPr lang="en-US" sz="2400" dirty="0">
                <a:effectLst/>
              </a:rPr>
              <a:t>The Scriptures show that the Holy Spirit, </a:t>
            </a:r>
            <a:r>
              <a:rPr lang="en-US" sz="2400" u="sng" dirty="0">
                <a:effectLst/>
              </a:rPr>
              <a:t>an intelligent speaking person</a:t>
            </a:r>
            <a:r>
              <a:rPr lang="en-US" sz="2400" dirty="0">
                <a:effectLst/>
              </a:rPr>
              <a:t>, also speaks to people and they hear and obey.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179EB77-092C-40A5-9786-6971DB35F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57155"/>
            <a:ext cx="8229600" cy="5016758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3200" b="1" dirty="0">
                <a:solidFill>
                  <a:srgbClr val="FF0000"/>
                </a:solidFill>
              </a:rPr>
              <a:t>The Holy Spirit’s Leading … </a:t>
            </a:r>
            <a:r>
              <a:rPr lang="en-US" dirty="0">
                <a:effectLst/>
              </a:rPr>
              <a:t>Review: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dirty="0">
                <a:effectLst/>
              </a:rPr>
              <a:t>1.	There were different manifestations of the Holy Spirit </a:t>
            </a:r>
            <a:br>
              <a:rPr lang="en-US" dirty="0">
                <a:effectLst/>
              </a:rPr>
            </a:br>
            <a:r>
              <a:rPr lang="en-US" dirty="0">
                <a:solidFill>
                  <a:srgbClr val="FF0000"/>
                </a:solidFill>
                <a:effectLst/>
              </a:rPr>
              <a:t>(1 Corinthians 12:4-7)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dirty="0">
                <a:effectLst/>
              </a:rPr>
              <a:t>2.	The apostles were promised the </a:t>
            </a:r>
            <a:r>
              <a:rPr lang="en-US" u="sng" dirty="0">
                <a:effectLst/>
              </a:rPr>
              <a:t>baptism of the Holy Spirit</a:t>
            </a:r>
            <a:r>
              <a:rPr lang="en-US" dirty="0">
                <a:effectLst/>
              </a:rPr>
              <a:t> for revelation and confirmation of the word of truth </a:t>
            </a:r>
            <a:r>
              <a:rPr lang="en-US" dirty="0">
                <a:solidFill>
                  <a:srgbClr val="FF0000"/>
                </a:solidFill>
                <a:effectLst/>
              </a:rPr>
              <a:t>(Acts 1:5; John 14:26; 16:13-15; 1 Corinthians 2:12-13; Mark 16:20)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dirty="0">
                <a:effectLst/>
              </a:rPr>
              <a:t>3.	There were </a:t>
            </a:r>
            <a:r>
              <a:rPr lang="en-US" i="1" dirty="0">
                <a:effectLst/>
              </a:rPr>
              <a:t>“</a:t>
            </a:r>
            <a:r>
              <a:rPr lang="en-US" i="1" u="sng" dirty="0">
                <a:effectLst/>
              </a:rPr>
              <a:t>gifts of the Spirit</a:t>
            </a:r>
            <a:r>
              <a:rPr lang="en-US" i="1" dirty="0">
                <a:effectLst/>
              </a:rPr>
              <a:t>”</a:t>
            </a:r>
            <a:r>
              <a:rPr lang="en-US" dirty="0">
                <a:effectLst/>
              </a:rPr>
              <a:t> (miraculous powers) used in revealing and confirming the truth, </a:t>
            </a:r>
            <a:r>
              <a:rPr lang="en-US" dirty="0">
                <a:solidFill>
                  <a:srgbClr val="FF0000"/>
                </a:solidFill>
                <a:effectLst/>
              </a:rPr>
              <a:t>(1 Corinthians 12:1-11, 28) </a:t>
            </a:r>
            <a:r>
              <a:rPr lang="en-US" dirty="0">
                <a:effectLst/>
              </a:rPr>
              <a:t>that were bestowed on certain ones by the laying on of an apostle’s hands.</a:t>
            </a:r>
            <a:r>
              <a:rPr lang="en-US" dirty="0">
                <a:solidFill>
                  <a:srgbClr val="FF0000"/>
                </a:solidFill>
                <a:effectLst/>
              </a:rPr>
              <a:t> (Acts 8:17-18; 19:6)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These gifts of the Spirit were temporary and would vanish away when maturity (complete, finished revelation, and confirmation of truth) was reached. </a:t>
            </a:r>
            <a:r>
              <a:rPr lang="en-US" sz="2400" dirty="0">
                <a:solidFill>
                  <a:srgbClr val="FF0000"/>
                </a:solidFill>
                <a:effectLst/>
              </a:rPr>
              <a:t>(1 Corinthians 13:8-10)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D913170-9CAB-4972-A411-8B468C70F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198530"/>
            <a:ext cx="8229600" cy="563231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="1" dirty="0">
                <a:solidFill>
                  <a:srgbClr val="FF0000"/>
                </a:solidFill>
                <a:effectLst/>
              </a:rPr>
              <a:t>Example of HOW the Holy Spirit leads.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</a:rPr>
              <a:t>The Holy Spirit led three thousand souls to be saved on Pentecost. NOTE HOW! </a:t>
            </a:r>
            <a:r>
              <a:rPr lang="en-US" b="1" dirty="0">
                <a:solidFill>
                  <a:srgbClr val="FF0000"/>
                </a:solidFill>
                <a:effectLst/>
              </a:rPr>
              <a:t>Acts 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The Holy Spirit came to the apostles with miraculous demonstrations, giving proof that these men were truly messengers of God.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Peter spoke</a:t>
            </a:r>
            <a:r>
              <a:rPr lang="en-US" sz="2400" i="1" dirty="0">
                <a:effectLst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“</a:t>
            </a:r>
            <a:r>
              <a:rPr lang="en-US" sz="2400" b="1" i="1" dirty="0">
                <a:solidFill>
                  <a:srgbClr val="FF0000"/>
                </a:solidFill>
                <a:effectLst/>
              </a:rPr>
              <a:t>as the Holy Spirit gave utterance.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”</a:t>
            </a:r>
            <a:endParaRPr lang="en-US" sz="2400" dirty="0">
              <a:solidFill>
                <a:srgbClr val="FF0000"/>
              </a:solidFill>
              <a:effectLst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Many were convicted by the truth spoken and asked, 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“</a:t>
            </a:r>
            <a:r>
              <a:rPr lang="en-US" sz="2400" b="1" i="1" dirty="0">
                <a:solidFill>
                  <a:srgbClr val="FF0000"/>
                </a:solidFill>
                <a:effectLst/>
              </a:rPr>
              <a:t>What shall we do?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The Holy Spirit then speaking through Peter said, 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“</a:t>
            </a:r>
            <a:r>
              <a:rPr lang="en-US" sz="2400" b="1" i="1" dirty="0">
                <a:solidFill>
                  <a:srgbClr val="FF0000"/>
                </a:solidFill>
                <a:effectLst/>
              </a:rPr>
              <a:t>Repent, and be baptized every one of you in the name of Jesus Christ for the remission of sins</a:t>
            </a:r>
            <a:r>
              <a:rPr lang="en-US" sz="2400" i="1" dirty="0">
                <a:solidFill>
                  <a:srgbClr val="FF0000"/>
                </a:solidFill>
                <a:effectLst/>
              </a:rPr>
              <a:t>”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</a:rPr>
              <a:t>(Acts 2:38 KJV)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Therefore, about three thousand were led by the Holy Spirit to salvation, when they </a:t>
            </a:r>
            <a:r>
              <a:rPr lang="en-US" sz="2400" u="sng" dirty="0">
                <a:effectLst/>
              </a:rPr>
              <a:t>heard, believed, and obeyed </a:t>
            </a:r>
            <a:r>
              <a:rPr lang="en-US" sz="2400" dirty="0">
                <a:effectLst/>
              </a:rPr>
              <a:t>what the Holy Spirit said for them to do.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7A885A8-CED4-4B74-A29A-C116661F9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386682"/>
            <a:ext cx="7772400" cy="5075236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The Holy Spirit’s Leading …</a:t>
            </a:r>
          </a:p>
          <a:p>
            <a:r>
              <a:rPr lang="en-US" sz="2800" dirty="0">
                <a:effectLst/>
              </a:rPr>
              <a:t>NOTE: Redeemed people need the leading of the Holy Spirit in living the life of a Christian as much as they did in coming to Christ.</a:t>
            </a:r>
          </a:p>
          <a:p>
            <a:r>
              <a:rPr lang="en-US" sz="2800" dirty="0">
                <a:effectLst/>
              </a:rPr>
              <a:t>In leading, guiding, and edifying the Christian, the Holy Spirit uses the instrumentality of truth – the revealed, confirmed word of truth.</a:t>
            </a:r>
          </a:p>
          <a:p>
            <a:r>
              <a:rPr lang="en-US" sz="2800" dirty="0">
                <a:effectLst/>
              </a:rPr>
              <a:t>The word of God is said to be the</a:t>
            </a:r>
            <a:r>
              <a:rPr lang="en-US" sz="2800" i="1" dirty="0">
                <a:effectLst/>
              </a:rPr>
              <a:t> </a:t>
            </a:r>
            <a:r>
              <a:rPr lang="en-US" sz="2800" i="1" dirty="0">
                <a:solidFill>
                  <a:srgbClr val="FF0000"/>
                </a:solidFill>
                <a:effectLst/>
              </a:rPr>
              <a:t>“sword (instrument) of the Spirit”</a:t>
            </a:r>
            <a:r>
              <a:rPr lang="en-US" sz="2800" dirty="0">
                <a:solidFill>
                  <a:srgbClr val="FF0000"/>
                </a:solidFill>
                <a:effectLst/>
              </a:rPr>
              <a:t> (Ephesians 6:17; </a:t>
            </a:r>
            <a:br>
              <a:rPr lang="en-US" sz="2800" dirty="0">
                <a:solidFill>
                  <a:srgbClr val="FF0000"/>
                </a:solidFill>
                <a:effectLst/>
              </a:rPr>
            </a:br>
            <a:r>
              <a:rPr lang="en-US" sz="2800" dirty="0">
                <a:solidFill>
                  <a:srgbClr val="FF0000"/>
                </a:solidFill>
                <a:effectLst/>
              </a:rPr>
              <a:t>cf. Ephesians 3:16)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FAB4F8C-6C99-45C4-8D49-B16FCCD5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177701"/>
            <a:ext cx="8229600" cy="4625882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The Holy Spirit’s Leading …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The Spirit </a:t>
            </a:r>
            <a:r>
              <a:rPr lang="en-US" sz="2800" i="1" dirty="0">
                <a:effectLst/>
              </a:rPr>
              <a:t>“speaks expressly”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(1 Timothy 4:1-2)</a:t>
            </a:r>
            <a:r>
              <a:rPr lang="en-US" sz="2800" dirty="0">
                <a:effectLst/>
              </a:rPr>
              <a:t>,</a:t>
            </a:r>
            <a:r>
              <a:rPr lang="en-US" sz="2800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dirty="0">
                <a:effectLst/>
              </a:rPr>
              <a:t>giving instruction, warnings, exhortations through the New Testament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The Spirit has never laid aside the agency of truth, substituting fleshly feelings, emotions, or imaginations, in the guidance of Christians.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Sons of God are led by the Spirit of God as they </a:t>
            </a:r>
            <a:r>
              <a:rPr lang="en-US" sz="2800" u="sng" dirty="0">
                <a:effectLst/>
              </a:rPr>
              <a:t>hear</a:t>
            </a:r>
            <a:r>
              <a:rPr lang="en-US" sz="2800" dirty="0">
                <a:effectLst/>
              </a:rPr>
              <a:t> the Holy Spirit revealed message of truth, </a:t>
            </a:r>
            <a:r>
              <a:rPr lang="en-US" sz="2800" u="sng" dirty="0">
                <a:effectLst/>
              </a:rPr>
              <a:t>believe</a:t>
            </a:r>
            <a:r>
              <a:rPr lang="en-US" sz="2800" dirty="0">
                <a:effectLst/>
              </a:rPr>
              <a:t>, and </a:t>
            </a:r>
            <a:r>
              <a:rPr lang="en-US" sz="2800" u="sng" dirty="0">
                <a:effectLst/>
              </a:rPr>
              <a:t>obey</a:t>
            </a:r>
            <a:r>
              <a:rPr lang="en-US" sz="2800" dirty="0">
                <a:effectLst/>
              </a:rPr>
              <a:t> it.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B984986-08D4-490B-AD5E-77281A6669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1" y="1978831"/>
            <a:ext cx="8610599" cy="4271939"/>
          </a:xfr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The Holy Spirit’s Leading … In Context</a:t>
            </a:r>
          </a:p>
          <a:p>
            <a:r>
              <a:rPr lang="en-US" sz="2800" dirty="0">
                <a:effectLst/>
              </a:rPr>
              <a:t>This is the way that Christians ...</a:t>
            </a:r>
          </a:p>
          <a:p>
            <a:r>
              <a:rPr lang="en-US" sz="2800" i="1" dirty="0">
                <a:effectLst/>
              </a:rPr>
              <a:t>“Walk after the spirit”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Romans 8:1, 4</a:t>
            </a:r>
          </a:p>
          <a:p>
            <a:r>
              <a:rPr lang="en-US" sz="2800" i="1" dirty="0">
                <a:effectLst/>
              </a:rPr>
              <a:t>“Mind the things of the Spirit”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Romans 8:5</a:t>
            </a:r>
          </a:p>
          <a:p>
            <a:r>
              <a:rPr lang="en-US" sz="2800" i="1" dirty="0">
                <a:effectLst/>
              </a:rPr>
              <a:t>“Are in the Spirit”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Romans 8:9</a:t>
            </a:r>
          </a:p>
          <a:p>
            <a:r>
              <a:rPr lang="en-US" sz="2800" i="1" dirty="0">
                <a:effectLst/>
              </a:rPr>
              <a:t>“Live in the Spirit”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Romans 8:13</a:t>
            </a:r>
          </a:p>
          <a:p>
            <a:r>
              <a:rPr lang="en-US" sz="2800" i="1" dirty="0">
                <a:effectLst/>
              </a:rPr>
              <a:t>“Led by the Spirit”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Romans 8:14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5347749-1471-4D02-A3EB-3997C11D14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442073" y="1158722"/>
            <a:ext cx="7625727" cy="5623078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Deity has always led by the agent/agency of revealed, confirmed truth (God’s will) being made known to man, coupled with man’s faith and obedience.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The leading of Deity never overrides the will (free moral agency of man), so that he </a:t>
            </a:r>
            <a:r>
              <a:rPr lang="en-US" sz="2800" u="sng" dirty="0">
                <a:effectLst/>
              </a:rPr>
              <a:t>cannot</a:t>
            </a:r>
            <a:r>
              <a:rPr lang="en-US" sz="2800" dirty="0">
                <a:effectLst/>
              </a:rPr>
              <a:t> choose to do or not do the will of God.</a:t>
            </a:r>
          </a:p>
          <a:p>
            <a:pPr marL="109728" indent="0">
              <a:lnSpc>
                <a:spcPct val="90000"/>
              </a:lnSpc>
              <a:buNone/>
            </a:pPr>
            <a:endParaRPr lang="en-US" sz="2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  <a:effectLst/>
              </a:rPr>
              <a:t>When we fully realize that the Scriptures are the product of the Holy Spirit, and that </a:t>
            </a:r>
            <a:r>
              <a:rPr lang="en-US" sz="2800" u="sng" dirty="0">
                <a:solidFill>
                  <a:srgbClr val="FF0000"/>
                </a:solidFill>
                <a:effectLst/>
              </a:rPr>
              <a:t>whenever we read the Scriptures,</a:t>
            </a:r>
            <a:r>
              <a:rPr lang="en-US" sz="2800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u="sng" dirty="0">
                <a:solidFill>
                  <a:srgbClr val="FF0000"/>
                </a:solidFill>
                <a:effectLst/>
              </a:rPr>
              <a:t>He is speaking to us</a:t>
            </a:r>
            <a:r>
              <a:rPr lang="en-US" sz="2800" dirty="0">
                <a:solidFill>
                  <a:srgbClr val="FF0000"/>
                </a:solidFill>
                <a:effectLst/>
              </a:rPr>
              <a:t>, </a:t>
            </a:r>
            <a:r>
              <a:rPr lang="en-US" sz="2800" u="sng" dirty="0">
                <a:solidFill>
                  <a:srgbClr val="FF0000"/>
                </a:solidFill>
                <a:effectLst/>
              </a:rPr>
              <a:t>teaching us</a:t>
            </a:r>
            <a:r>
              <a:rPr lang="en-US" sz="2800" dirty="0">
                <a:solidFill>
                  <a:srgbClr val="FF0000"/>
                </a:solidFill>
                <a:effectLst/>
              </a:rPr>
              <a:t>, and </a:t>
            </a:r>
            <a:r>
              <a:rPr lang="en-US" sz="2800" u="sng" dirty="0">
                <a:solidFill>
                  <a:srgbClr val="FF0000"/>
                </a:solidFill>
                <a:effectLst/>
              </a:rPr>
              <a:t>leading us</a:t>
            </a:r>
            <a:r>
              <a:rPr lang="en-US" sz="2800" dirty="0">
                <a:solidFill>
                  <a:srgbClr val="FF0000"/>
                </a:solidFill>
                <a:effectLst/>
              </a:rPr>
              <a:t>, most of the confusion over the Holy Spirit will be resolved.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DFCD453-FC9A-407D-AF8B-DF792BDE6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674757"/>
            <a:ext cx="7704667" cy="707886"/>
          </a:xfrm>
        </p:spPr>
        <p:txBody>
          <a:bodyPr>
            <a:spAutoFit/>
          </a:bodyPr>
          <a:lstStyle/>
          <a:p>
            <a:r>
              <a:rPr lang="en-US" dirty="0"/>
              <a:t>Fact: The Holy Spirit Leads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57580"/>
            <a:ext cx="8305800" cy="4133439"/>
          </a:xfrm>
        </p:spPr>
        <p:txBody>
          <a:bodyPr>
            <a:spAutoFit/>
          </a:bodyPr>
          <a:lstStyle/>
          <a:p>
            <a:r>
              <a:rPr lang="en-US" sz="2800" dirty="0"/>
              <a:t>Jesus was</a:t>
            </a:r>
            <a:r>
              <a:rPr lang="en-US" sz="2800" i="1" dirty="0"/>
              <a:t> “</a:t>
            </a:r>
            <a:r>
              <a:rPr lang="en-US" sz="2800" i="1" u="sng" dirty="0"/>
              <a:t>Led up of the Spirit</a:t>
            </a:r>
            <a:r>
              <a:rPr lang="en-US" sz="2800" dirty="0"/>
              <a:t>” into the wilderness to be tempted of the devil </a:t>
            </a:r>
            <a:r>
              <a:rPr lang="en-US" sz="2800" dirty="0">
                <a:solidFill>
                  <a:srgbClr val="FF0000"/>
                </a:solidFill>
              </a:rPr>
              <a:t>(Matthew 4:1)</a:t>
            </a:r>
          </a:p>
          <a:p>
            <a:r>
              <a:rPr lang="en-US" sz="2800" dirty="0"/>
              <a:t>Paul and his companions were being led on their journey by the Holy Spirit </a:t>
            </a:r>
            <a:r>
              <a:rPr lang="en-US" sz="2800" dirty="0">
                <a:solidFill>
                  <a:srgbClr val="FF0000"/>
                </a:solidFill>
              </a:rPr>
              <a:t>(Acts. 13:1-4) </a:t>
            </a:r>
            <a:r>
              <a:rPr lang="en-US" sz="2800" dirty="0"/>
              <a:t>when they went through the region of Phrygia and Galatia, </a:t>
            </a:r>
            <a:r>
              <a:rPr lang="en-US" sz="2800" i="1" dirty="0"/>
              <a:t>“having been </a:t>
            </a:r>
            <a:r>
              <a:rPr lang="en-US" sz="2800" i="1" u="sng" dirty="0"/>
              <a:t>forbidden of the Holy Spirit</a:t>
            </a:r>
            <a:r>
              <a:rPr lang="en-US" sz="2800" i="1" dirty="0"/>
              <a:t> to speak the word in Asia,”</a:t>
            </a:r>
            <a:r>
              <a:rPr lang="en-US" sz="2800" dirty="0"/>
              <a:t> and when</a:t>
            </a:r>
            <a:r>
              <a:rPr lang="en-US" sz="2800" i="1" dirty="0"/>
              <a:t> “they assayed to go into Bithynia: but </a:t>
            </a:r>
            <a:r>
              <a:rPr lang="en-US" sz="2800" i="1" u="sng" dirty="0"/>
              <a:t>the Spirit of Jesus suffered them not</a:t>
            </a:r>
            <a:r>
              <a:rPr lang="en-US" sz="2800" i="1" dirty="0"/>
              <a:t>” </a:t>
            </a:r>
            <a:r>
              <a:rPr lang="en-US" sz="2800" i="1" dirty="0">
                <a:solidFill>
                  <a:srgbClr val="FF0000"/>
                </a:solidFill>
              </a:rPr>
              <a:t>(Acts 16:6-10)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789057"/>
            <a:ext cx="7704667" cy="707886"/>
          </a:xfrm>
        </p:spPr>
        <p:txBody>
          <a:bodyPr>
            <a:spAutoFit/>
          </a:bodyPr>
          <a:lstStyle/>
          <a:p>
            <a:r>
              <a:rPr lang="en-US" dirty="0"/>
              <a:t>Fact: The Holy Spirit Leads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382000" cy="2237536"/>
          </a:xfrm>
        </p:spPr>
        <p:txBody>
          <a:bodyPr>
            <a:spAutoFit/>
          </a:bodyPr>
          <a:lstStyle/>
          <a:p>
            <a:r>
              <a:rPr lang="en-US" sz="3200" dirty="0"/>
              <a:t>The Holy Spirit led Peter to the house of Cornelius. </a:t>
            </a:r>
            <a:r>
              <a:rPr lang="en-US" sz="3200" dirty="0">
                <a:solidFill>
                  <a:srgbClr val="FF0000"/>
                </a:solidFill>
              </a:rPr>
              <a:t>(Acts 10:19-20)</a:t>
            </a:r>
          </a:p>
          <a:p>
            <a:r>
              <a:rPr lang="en-US" sz="3200" dirty="0"/>
              <a:t>Philip was led by the Holy Spirit to the eunuch. </a:t>
            </a:r>
            <a:r>
              <a:rPr lang="en-US" sz="3200" dirty="0">
                <a:solidFill>
                  <a:srgbClr val="FF0000"/>
                </a:solidFill>
              </a:rPr>
              <a:t>(Acts 8:29)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511314"/>
            <a:ext cx="7704667" cy="707886"/>
          </a:xfrm>
        </p:spPr>
        <p:txBody>
          <a:bodyPr>
            <a:spAutoFit/>
          </a:bodyPr>
          <a:lstStyle/>
          <a:p>
            <a:r>
              <a:rPr lang="en-US" dirty="0"/>
              <a:t>The Issue Is Not: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1447800"/>
            <a:ext cx="7704667" cy="3902607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4400" dirty="0"/>
              <a:t>Does the Holy Spirit lead? </a:t>
            </a:r>
          </a:p>
          <a:p>
            <a:pPr>
              <a:buFontTx/>
              <a:buNone/>
            </a:pPr>
            <a:endParaRPr lang="en-US" sz="4400" dirty="0"/>
          </a:p>
          <a:p>
            <a:pPr>
              <a:buFontTx/>
              <a:buNone/>
            </a:pPr>
            <a:r>
              <a:rPr lang="en-US" sz="4400" b="1" dirty="0">
                <a:solidFill>
                  <a:srgbClr val="FF0000"/>
                </a:solidFill>
              </a:rPr>
              <a:t>Romans 8:14-15</a:t>
            </a:r>
            <a:r>
              <a:rPr lang="en-US" sz="4400" dirty="0">
                <a:solidFill>
                  <a:srgbClr val="FF0000"/>
                </a:solidFill>
              </a:rPr>
              <a:t>, </a:t>
            </a:r>
            <a:r>
              <a:rPr lang="en-US" sz="4400" i="1" dirty="0">
                <a:solidFill>
                  <a:srgbClr val="FF0000"/>
                </a:solidFill>
              </a:rPr>
              <a:t>“</a:t>
            </a:r>
            <a:r>
              <a:rPr lang="en-US" sz="4400" b="1" i="1" dirty="0">
                <a:solidFill>
                  <a:srgbClr val="FF0000"/>
                </a:solidFill>
              </a:rPr>
              <a:t>For as many as are </a:t>
            </a:r>
            <a:r>
              <a:rPr lang="en-US" sz="4400" b="1" i="1" u="sng" dirty="0">
                <a:solidFill>
                  <a:srgbClr val="FF0000"/>
                </a:solidFill>
              </a:rPr>
              <a:t>led by the Spirit of God</a:t>
            </a:r>
            <a:r>
              <a:rPr lang="en-US" sz="4400" i="1" dirty="0">
                <a:solidFill>
                  <a:srgbClr val="FF0000"/>
                </a:solidFill>
              </a:rPr>
              <a:t>, </a:t>
            </a:r>
            <a:r>
              <a:rPr lang="en-US" sz="4400" b="1" i="1" dirty="0">
                <a:solidFill>
                  <a:srgbClr val="FF0000"/>
                </a:solidFill>
              </a:rPr>
              <a:t>these are sons of God</a:t>
            </a:r>
            <a:r>
              <a:rPr lang="en-US" sz="4400" i="1" dirty="0">
                <a:solidFill>
                  <a:srgbClr val="FF0000"/>
                </a:solidFill>
              </a:rPr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5906" y="62061"/>
            <a:ext cx="6266506" cy="1461939"/>
          </a:xfrm>
        </p:spPr>
        <p:txBody>
          <a:bodyPr wrap="square">
            <a:spAutoFit/>
          </a:bodyPr>
          <a:lstStyle/>
          <a:p>
            <a:r>
              <a:rPr lang="en-US" dirty="0"/>
              <a:t>The Issue Is: “</a:t>
            </a:r>
            <a:r>
              <a:rPr lang="en-US" sz="4900" u="sng" dirty="0"/>
              <a:t>How</a:t>
            </a:r>
            <a:r>
              <a:rPr lang="en-US" dirty="0"/>
              <a:t> Does The Holy Spirit Lead?”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229600" cy="4296561"/>
          </a:xfrm>
        </p:spPr>
        <p:txBody>
          <a:bodyPr>
            <a:spAutoFit/>
          </a:bodyPr>
          <a:lstStyle/>
          <a:p>
            <a:r>
              <a:rPr lang="en-US" sz="2800" dirty="0">
                <a:effectLst/>
              </a:rPr>
              <a:t>Does the Holy Spirit act miraculously in leading to salvation and sanctification, without means or instrumentality?</a:t>
            </a:r>
          </a:p>
          <a:p>
            <a:r>
              <a:rPr lang="en-US" sz="2800" dirty="0">
                <a:effectLst/>
              </a:rPr>
              <a:t>Does the Holy spirit lead men to speak in tongues, heal, make utterances (preach) as the Spirit gives it to them, and even direct in various experiences of life?</a:t>
            </a:r>
          </a:p>
          <a:p>
            <a:r>
              <a:rPr lang="en-US" sz="2800" dirty="0">
                <a:effectLst/>
              </a:rPr>
              <a:t>Does the Holy Spirit lead like a radar beep leading, guiding, and warning always?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143000"/>
            <a:ext cx="8077200" cy="5562600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God’s Leading …</a:t>
            </a:r>
          </a:p>
          <a:p>
            <a:r>
              <a:rPr lang="en-US" sz="2800" dirty="0">
                <a:effectLst/>
              </a:rPr>
              <a:t>God led Noah to build an ark.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(Hebrews 11:7)</a:t>
            </a:r>
          </a:p>
          <a:p>
            <a:pPr lvl="1"/>
            <a:r>
              <a:rPr lang="en-US" sz="2800" i="1" dirty="0">
                <a:effectLst/>
              </a:rPr>
              <a:t>“And God said unto Noah … Make thee an ark of gopher wood … And this is how thou shalt make it …”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</a:rPr>
              <a:t>(Genesis 6:13-16)</a:t>
            </a:r>
          </a:p>
          <a:p>
            <a:pPr lvl="1"/>
            <a:r>
              <a:rPr lang="en-US" sz="2400" i="1" dirty="0">
                <a:effectLst/>
              </a:rPr>
              <a:t>“And Noah did according to all that Jehovah commanded him”</a:t>
            </a:r>
            <a:r>
              <a:rPr lang="en-US" sz="2400" dirty="0">
                <a:effectLst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</a:rPr>
              <a:t>(Genesis 7:5)</a:t>
            </a:r>
          </a:p>
          <a:p>
            <a:r>
              <a:rPr lang="en-US" sz="2800" dirty="0">
                <a:effectLst/>
              </a:rPr>
              <a:t>How did God lead Noah to build the ark?</a:t>
            </a:r>
          </a:p>
          <a:p>
            <a:pPr lvl="1"/>
            <a:r>
              <a:rPr lang="en-US" sz="2400" dirty="0">
                <a:effectLst/>
              </a:rPr>
              <a:t>He spoke to him in a language Noah understood, giving detailed instructions, and Noah </a:t>
            </a:r>
            <a:r>
              <a:rPr lang="en-US" sz="2400" u="sng" dirty="0">
                <a:effectLst/>
              </a:rPr>
              <a:t>followed (did) all that God commanded</a:t>
            </a:r>
            <a:r>
              <a:rPr lang="en-US" sz="2400" dirty="0">
                <a:effectLst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8009467" cy="3388620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God’s Leading …</a:t>
            </a:r>
            <a:endParaRPr lang="en-US" sz="3600" dirty="0">
              <a:solidFill>
                <a:srgbClr val="FFFF00"/>
              </a:solidFill>
            </a:endParaRPr>
          </a:p>
          <a:p>
            <a:r>
              <a:rPr lang="en-US" sz="2800" dirty="0">
                <a:effectLst/>
              </a:rPr>
              <a:t>God led Abraham out of Ur of the Chaldees. HOW?</a:t>
            </a:r>
          </a:p>
          <a:p>
            <a:pPr lvl="1"/>
            <a:r>
              <a:rPr lang="en-US" sz="2400" dirty="0">
                <a:effectLst/>
              </a:rPr>
              <a:t>Abraham received instructions from God and his faith resulted in obedience. </a:t>
            </a:r>
            <a:r>
              <a:rPr lang="en-US" sz="2400" dirty="0">
                <a:solidFill>
                  <a:srgbClr val="FF0000"/>
                </a:solidFill>
                <a:effectLst/>
              </a:rPr>
              <a:t>(Hebrews 11:8-9; Romans 10:17; Genesis 12:1-4)</a:t>
            </a:r>
          </a:p>
          <a:p>
            <a:pPr lvl="1"/>
            <a:r>
              <a:rPr lang="en-US" sz="2400" dirty="0">
                <a:effectLst/>
              </a:rPr>
              <a:t>God led Abraham by speaking to him and Abraham obeyed.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72D09BE-DE6A-4A51-8A88-69F520220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01988" y="1295400"/>
            <a:ext cx="8153400" cy="512448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God’s Leading …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God led Israel out of Egyptian bondage, and through the wilderness.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(Deuteronomy 8:14-15; 29:4-5)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In doing this He used the instrumentality of Moses and Aaron.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FF0000"/>
                </a:solidFill>
                <a:effectLst/>
              </a:rPr>
              <a:t>Psalms 77:20, </a:t>
            </a:r>
            <a:r>
              <a:rPr lang="en-US" sz="2400" i="1" dirty="0">
                <a:effectLst/>
              </a:rPr>
              <a:t>“Thou leddest thy people like a flock, </a:t>
            </a:r>
            <a:r>
              <a:rPr lang="en-US" sz="2400" b="1" i="1" dirty="0">
                <a:effectLst/>
              </a:rPr>
              <a:t>by the hand of Moses and Aaron.</a:t>
            </a:r>
            <a:r>
              <a:rPr lang="en-US" sz="2400" i="1" dirty="0">
                <a:effectLst/>
              </a:rPr>
              <a:t>”</a:t>
            </a: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God confirmed His leadership and His appointed agents by many miracles. (Plagues, parting waters, pillar of cloud and fire, etc.)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God led them by choosing and equipping Moses who spoke God’s will to the people and </a:t>
            </a:r>
            <a:r>
              <a:rPr lang="en-US" sz="2400" u="sng" dirty="0">
                <a:effectLst/>
              </a:rPr>
              <a:t>they obeyed</a:t>
            </a:r>
            <a:r>
              <a:rPr lang="en-US" sz="2400" dirty="0">
                <a:effectLst/>
              </a:rPr>
              <a:t>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F35176F-2CA1-46A7-80F8-8A21A8DA0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8153400" cy="4330416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>
                <a:solidFill>
                  <a:srgbClr val="FF0000"/>
                </a:solidFill>
              </a:rPr>
              <a:t>Christ’s Leading …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Christ made disciples by teaching, instruction</a:t>
            </a:r>
            <a:r>
              <a:rPr lang="en-US" sz="3200" dirty="0">
                <a:effectLst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He </a:t>
            </a:r>
            <a:r>
              <a:rPr lang="en-US" sz="2800" u="sng" dirty="0">
                <a:effectLst/>
              </a:rPr>
              <a:t>commanded</a:t>
            </a:r>
            <a:r>
              <a:rPr lang="en-US" sz="2800" dirty="0">
                <a:effectLst/>
              </a:rPr>
              <a:t> and they </a:t>
            </a:r>
            <a:r>
              <a:rPr lang="en-US" sz="2800" u="sng" dirty="0">
                <a:effectLst/>
              </a:rPr>
              <a:t>obeyed</a:t>
            </a:r>
            <a:r>
              <a:rPr lang="en-US" sz="2800" dirty="0">
                <a:effectLst/>
              </a:rPr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(John 1:43)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People became followers of Christ by being </a:t>
            </a:r>
            <a:r>
              <a:rPr lang="en-US" sz="2800" u="sng" dirty="0">
                <a:effectLst/>
              </a:rPr>
              <a:t>taught</a:t>
            </a:r>
            <a:r>
              <a:rPr lang="en-US" sz="2800" dirty="0">
                <a:effectLst/>
              </a:rPr>
              <a:t> … </a:t>
            </a:r>
            <a:r>
              <a:rPr lang="en-US" sz="2800" u="sng" dirty="0">
                <a:effectLst/>
              </a:rPr>
              <a:t>hearing</a:t>
            </a:r>
            <a:r>
              <a:rPr lang="en-US" sz="2800" dirty="0">
                <a:effectLst/>
              </a:rPr>
              <a:t>, </a:t>
            </a:r>
            <a:r>
              <a:rPr lang="en-US" sz="2800" u="sng" dirty="0">
                <a:effectLst/>
              </a:rPr>
              <a:t>learning</a:t>
            </a:r>
            <a:r>
              <a:rPr lang="en-US" sz="2800" dirty="0">
                <a:effectLst/>
              </a:rPr>
              <a:t>, and </a:t>
            </a:r>
            <a:r>
              <a:rPr lang="en-US" sz="2800" u="sng" dirty="0">
                <a:effectLst/>
              </a:rPr>
              <a:t>coming</a:t>
            </a:r>
            <a:r>
              <a:rPr lang="en-US" sz="2800" dirty="0">
                <a:effectLst/>
              </a:rPr>
              <a:t>. </a:t>
            </a:r>
            <a:r>
              <a:rPr lang="en-US" sz="2800" dirty="0">
                <a:solidFill>
                  <a:srgbClr val="FF0000"/>
                </a:solidFill>
                <a:effectLst/>
              </a:rPr>
              <a:t>(John 6:44-45)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Jesus led people by speaking truth to them and they followed Him.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This is the same way that God led Abraham and Israel in their day.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C494-14B6-444D-8BB7-55CB6228004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AD45F77-45F4-4AEE-9492-F79CE47C6F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4841" y="560457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The Leading Of Deity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Theme17">
  <a:themeElements>
    <a:clrScheme name="Gray Template Template">
      <a:dk1>
        <a:srgbClr val="000000"/>
      </a:dk1>
      <a:lt1>
        <a:srgbClr val="FFFFFF"/>
      </a:lt1>
      <a:dk2>
        <a:srgbClr val="5F5F5F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7DDDFF"/>
      </a:hlink>
      <a:folHlink>
        <a:srgbClr val="F0ED7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Theme17</Template>
  <TotalTime>2482</TotalTime>
  <Words>1381</Words>
  <Application>Microsoft Office PowerPoint</Application>
  <PresentationFormat>On-screen Show (4:3)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Garamond</vt:lpstr>
      <vt:lpstr>Wingdings</vt:lpstr>
      <vt:lpstr>Theme17</vt:lpstr>
      <vt:lpstr>Parallax</vt:lpstr>
      <vt:lpstr>How Does The Holy Spirit Lead?</vt:lpstr>
      <vt:lpstr>Fact: The Holy Spirit Leads</vt:lpstr>
      <vt:lpstr>Fact: The Holy Spirit Leads</vt:lpstr>
      <vt:lpstr>The Issue Is Not:</vt:lpstr>
      <vt:lpstr>The Issue Is: “How Does The Holy Spirit Lead?”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  <vt:lpstr>The Leading Of Deity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The Holy Spirit Lead (3)</dc:title>
  <dc:creator>Micky D. Galloway</dc:creator>
  <cp:lastModifiedBy>Richard Lidh</cp:lastModifiedBy>
  <cp:revision>25</cp:revision>
  <cp:lastPrinted>2021-12-04T17:58:18Z</cp:lastPrinted>
  <dcterms:created xsi:type="dcterms:W3CDTF">2006-06-10T17:33:43Z</dcterms:created>
  <dcterms:modified xsi:type="dcterms:W3CDTF">2021-12-04T17:58:54Z</dcterms:modified>
</cp:coreProperties>
</file>